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81" r:id="rId3"/>
    <p:sldId id="282" r:id="rId4"/>
    <p:sldId id="283" r:id="rId5"/>
    <p:sldId id="285" r:id="rId6"/>
    <p:sldId id="303" r:id="rId7"/>
    <p:sldId id="304" r:id="rId8"/>
    <p:sldId id="305" r:id="rId9"/>
    <p:sldId id="307" r:id="rId10"/>
    <p:sldId id="308" r:id="rId11"/>
    <p:sldId id="309" r:id="rId12"/>
    <p:sldId id="310" r:id="rId13"/>
    <p:sldId id="311" r:id="rId14"/>
    <p:sldId id="312" r:id="rId15"/>
    <p:sldId id="291" r:id="rId16"/>
    <p:sldId id="292" r:id="rId17"/>
    <p:sldId id="293" r:id="rId18"/>
    <p:sldId id="296" r:id="rId19"/>
    <p:sldId id="313" r:id="rId20"/>
    <p:sldId id="299" r:id="rId21"/>
    <p:sldId id="315" r:id="rId22"/>
    <p:sldId id="316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/>
  <p:cmAuthor id="2" name="刘 欣彤" initials="刘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0" autoAdjust="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08T10:32:33.797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w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87436-0B12-45B3-A807-5F0B1AC823AB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485-D775-4934-990F-4F5F933EF15D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92E5-64E0-489E-89E1-97B3DE9DD8B2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1229" y="6214836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Bodoni MT Black" panose="02070A03080606020203" pitchFamily="18" charset="0"/>
              </a:defRPr>
            </a:lvl1pPr>
          </a:lstStyle>
          <a:p>
            <a:fld id="{0D1FE178-7079-495C-AE30-29A9B692A4C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F7091-80D3-497B-B171-1DCB54B8B088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0F87-D701-47C2-B9AA-32C405903762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5549-E5A0-4CAF-8199-96720C05FDD3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24FD-5D5B-4444-A872-07F95CCCA0F9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AEDD-3B9C-4241-BAAC-25EAD2317CDC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F466-71C8-4B8E-936A-6D024D41BCBA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CDE7-41E4-4FBD-B1FE-54EA8B0D2F49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AEEA-6C30-4EA3-AE4B-3DD40716F1FF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30CFD-B21F-4C42-9ABA-FFD31A96748C}" type="datetimeFigureOut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68371-40FE-4176-900D-4D4ADFF530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32846-9CD7-42CB-ACD5-72B32F8F020C}" type="datetime1">
              <a:rPr lang="zh-CN" altLang="en-US" smtClean="0"/>
              <a:t>2020/12/8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E178-7079-495C-AE30-29A9B692A4C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10014" y="269583"/>
            <a:ext cx="457096" cy="477577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50354" y="269585"/>
            <a:ext cx="457096" cy="477577"/>
          </a:xfrm>
          <a:prstGeom prst="rect">
            <a:avLst/>
          </a:prstGeom>
          <a:solidFill>
            <a:srgbClr val="25A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88100" y="269584"/>
            <a:ext cx="457096" cy="477577"/>
          </a:xfrm>
          <a:prstGeom prst="rect">
            <a:avLst/>
          </a:prstGeom>
          <a:solidFill>
            <a:srgbClr val="7BD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291958" y="6185937"/>
            <a:ext cx="4643999" cy="402240"/>
            <a:chOff x="5718717" y="6455760"/>
            <a:chExt cx="3417670" cy="402240"/>
          </a:xfrm>
        </p:grpSpPr>
        <p:sp>
          <p:nvSpPr>
            <p:cNvPr id="11" name="矩形 10"/>
            <p:cNvSpPr/>
            <p:nvPr/>
          </p:nvSpPr>
          <p:spPr>
            <a:xfrm>
              <a:off x="7997164" y="6455760"/>
              <a:ext cx="1139223" cy="402240"/>
            </a:xfrm>
            <a:prstGeom prst="rect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857940" y="6455760"/>
              <a:ext cx="1139223" cy="402240"/>
            </a:xfrm>
            <a:prstGeom prst="rect">
              <a:avLst/>
            </a:prstGeom>
            <a:solidFill>
              <a:srgbClr val="25A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718717" y="6455760"/>
              <a:ext cx="1139223" cy="402240"/>
            </a:xfrm>
            <a:prstGeom prst="rect">
              <a:avLst/>
            </a:prstGeom>
            <a:solidFill>
              <a:srgbClr val="7BD2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533" y="4816136"/>
            <a:ext cx="2759773" cy="27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467" y="206151"/>
            <a:ext cx="2003204" cy="5701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2.emf"/><Relationship Id="rId3" Type="http://schemas.openxmlformats.org/officeDocument/2006/relationships/image" Target="../media/image13.png"/><Relationship Id="rId7" Type="http://schemas.openxmlformats.org/officeDocument/2006/relationships/image" Target="../media/image9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emf"/><Relationship Id="rId5" Type="http://schemas.openxmlformats.org/officeDocument/2006/relationships/image" Target="../media/image8.wmf"/><Relationship Id="rId15" Type="http://schemas.openxmlformats.org/officeDocument/2006/relationships/oleObject" Target="../embeddings/oleObject6.bin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emf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24684" y="2186142"/>
            <a:ext cx="4361957" cy="63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920"/>
              </a:lnSpc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组别：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" name="矩形 2"/>
          <p:cNvSpPr/>
          <p:nvPr/>
        </p:nvSpPr>
        <p:spPr>
          <a:xfrm>
            <a:off x="6424684" y="3912754"/>
            <a:ext cx="4361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成员：于世龙 刘欣彤 田昕宇</a:t>
            </a:r>
            <a:endParaRPr 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5370696" y="410671"/>
            <a:ext cx="6096000" cy="6857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4920"/>
              </a:lnSpc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电力电子技术研讨课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结果分析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谐波分析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32656" y="1386677"/>
            <a:ext cx="1244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α=0.5</a:t>
            </a:r>
            <a:r>
              <a:rPr lang="zh-CN" altLang="en-US" sz="2400" dirty="0"/>
              <a:t>时</a:t>
            </a: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707005" y="2418913"/>
            <a:ext cx="5656082" cy="285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-129540" y="1918970"/>
            <a:ext cx="12368530" cy="493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结果分析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谐波分析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32656" y="1386677"/>
            <a:ext cx="1244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α=0.1</a:t>
            </a:r>
            <a:r>
              <a:rPr lang="zh-CN" altLang="en-US" sz="2400" dirty="0"/>
              <a:t>时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78233" y="2458283"/>
            <a:ext cx="5435798" cy="285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938655"/>
            <a:ext cx="11981815" cy="48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结果分析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谐波分析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891" y="979834"/>
            <a:ext cx="3227109" cy="4695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59931" y="1792979"/>
                <a:ext cx="2212942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UN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VN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VN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WN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WN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NN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31" y="1792979"/>
                <a:ext cx="2212942" cy="976614"/>
              </a:xfrm>
              <a:prstGeom prst="rect">
                <a:avLst/>
              </a:prstGeom>
              <a:blipFill rotWithShape="1">
                <a:blip r:embed="rId3"/>
                <a:stretch>
                  <a:fillRect l="-25" t="-38" r="23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2372873" y="2096620"/>
            <a:ext cx="1854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各式相加得：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694982" y="2106879"/>
                <a:ext cx="5691433" cy="348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N</m:t>
                          </m:r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等线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等线" panose="02010600030101010101" pitchFamily="2" charset="-122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等线" panose="02010600030101010101" pitchFamily="2" charset="-122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等线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等线" panose="02010600030101010101" pitchFamily="2" charset="-122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等线" panose="02010600030101010101" pitchFamily="2" charset="-122"/>
                                </a:rPr>
                                <m:t>U</m:t>
                              </m:r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等线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等线" panose="02010600030101010101" pitchFamily="2" charset="-122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等线" panose="02010600030101010101" pitchFamily="2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等线" panose="02010600030101010101" pitchFamily="2" charset="-122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等线" panose="02010600030101010101" pitchFamily="2" charset="-122"/>
                                </a:rPr>
                                <m:t>V</m:t>
                              </m:r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等线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等线" panose="02010600030101010101" pitchFamily="2" charset="-122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等线" panose="02010600030101010101" pitchFamily="2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等线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等线" panose="02010600030101010101" pitchFamily="2" charset="-122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等线" panose="02010600030101010101" pitchFamily="2" charset="-122"/>
                                </a:rPr>
                                <m:t>W</m:t>
                              </m:r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等线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等线" panose="02010600030101010101" pitchFamily="2" charset="-122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等线" panose="02010600030101010101" pitchFamily="2" charset="-122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m:t>−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等线" panose="0201060003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3</m:t>
                          </m:r>
                        </m:den>
                      </m:f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m:t>(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UN</m:t>
                          </m:r>
                        </m:sub>
                      </m:sSub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VN</m:t>
                          </m:r>
                        </m:sub>
                      </m:sSub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等线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等线" panose="02010600030101010101" pitchFamily="2" charset="-122"/>
                            </a:rPr>
                            <m:t>WN</m:t>
                          </m:r>
                        </m:sub>
                      </m:sSub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zh-CN" sz="3600" kern="100" dirty="0"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82" y="2106879"/>
                <a:ext cx="5691433" cy="348813"/>
              </a:xfrm>
              <a:prstGeom prst="rect">
                <a:avLst/>
              </a:prstGeom>
              <a:blipFill rotWithShape="1">
                <a:blip r:embed="rId4"/>
                <a:stretch>
                  <a:fillRect l="-10" t="-26018" r="8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54524" y="2958052"/>
                <a:ext cx="61368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设负载为三相对称负载，则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UN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VN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WN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=0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dirty="0"/>
                  <a:t>，故可得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24" y="2958052"/>
                <a:ext cx="613684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9" t="-60" r="2" b="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37794" y="3462273"/>
                <a:ext cx="3227109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4" y="3462273"/>
                <a:ext cx="3227109" cy="612732"/>
              </a:xfrm>
              <a:prstGeom prst="rect">
                <a:avLst/>
              </a:prstGeom>
              <a:blipFill rotWithShape="1">
                <a:blip r:embed="rId6"/>
                <a:stretch>
                  <a:fillRect l="-19" t="-41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3564578" y="3645078"/>
            <a:ext cx="1854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则：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081110" y="3532002"/>
                <a:ext cx="3740084" cy="595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UN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UN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10" y="3532002"/>
                <a:ext cx="3740084" cy="595484"/>
              </a:xfrm>
              <a:prstGeom prst="rect">
                <a:avLst/>
              </a:prstGeom>
              <a:blipFill rotWithShape="1">
                <a:blip r:embed="rId7"/>
                <a:stretch>
                  <a:fillRect l="-16" t="-22" r="14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结果分析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谐波分析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891" y="979834"/>
            <a:ext cx="3227109" cy="4695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59931" y="1709402"/>
                <a:ext cx="9021776" cy="264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从波形上可以看出，负载相电压的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PWM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波由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±</m:t>
                    </m:r>
                    <m:d>
                      <m:d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等线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3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d</m:t>
                        </m:r>
                      </m:sub>
                    </m:sSub>
                    <m:r>
                      <a:rPr lang="zh-CN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、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±(1/3)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d</m:t>
                        </m:r>
                      </m:sub>
                    </m:sSub>
                  </m:oMath>
                </a14:m>
                <a:r>
                  <a:rPr lang="zh-CN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和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0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共</a:t>
                </a:r>
                <a:r>
                  <a:rPr lang="zh-CN" altLang="en-US" dirty="0">
                    <a:ea typeface="等线" panose="02010600030101010101" pitchFamily="2" charset="-122"/>
                    <a:cs typeface="等线" panose="02010600030101010101" pitchFamily="2" charset="-122"/>
                  </a:rPr>
                  <a:t>五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种电平组成</a:t>
                </a:r>
                <a:endParaRPr lang="en-US" altLang="zh-CN" sz="1800" dirty="0">
                  <a:effectLst/>
                  <a:ea typeface="等线" panose="02010600030101010101" pitchFamily="2" charset="-122"/>
                  <a:cs typeface="等线" panose="02010600030101010101" pitchFamily="2" charset="-122"/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三相桥式</a:t>
                </a:r>
                <a:r>
                  <a:rPr lang="en-US" altLang="zh-CN" dirty="0"/>
                  <a:t>PWM</a:t>
                </a:r>
                <a:r>
                  <a:rPr lang="zh-CN" altLang="en-US" dirty="0"/>
                  <a:t>逆变电路在三相公用一个载波信号式，其输出线电压中，所包含的角频率为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n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c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k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r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等线" panose="02010600030101010101" pitchFamily="2" charset="-122"/>
                  </a:rPr>
                  <a:t>n=1,3,5,…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时，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k=3(2m-1)</a:t>
                </a:r>
                <a14:m>
                  <m:oMath xmlns:m="http://schemas.openxmlformats.org/officeDocument/2006/math"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±</m:t>
                    </m:r>
                  </m:oMath>
                </a14:m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等线" panose="02010600030101010101" pitchFamily="2" charset="-122"/>
                  </a:rPr>
                  <a:t>1,m=1,2,…;</a:t>
                </a:r>
              </a:p>
              <a:p>
                <a:endParaRPr lang="en-US" altLang="zh-CN" sz="1800" dirty="0">
                  <a:effectLst/>
                  <a:latin typeface="等线" panose="02010600030101010101" pitchFamily="2" charset="-122"/>
                  <a:cs typeface="等线" panose="02010600030101010101" pitchFamily="2" charset="-122"/>
                </a:endParaRPr>
              </a:p>
              <a:p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等线" panose="02010600030101010101" pitchFamily="2" charset="-122"/>
                  </a:rPr>
                  <a:t>n=2,4,6,…</a:t>
                </a:r>
                <a:r>
                  <a:rPr lang="zh-CN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时</a:t>
                </a:r>
                <a:r>
                  <a:rPr lang="en-US" altLang="zh-CN" sz="1800" dirty="0">
                    <a:effectLst/>
                    <a:ea typeface="等线" panose="02010600030101010101" pitchFamily="2" charset="-122"/>
                    <a:cs typeface="等线" panose="02010600030101010101" pitchFamily="2" charset="-122"/>
                  </a:rPr>
                  <a:t>,</a:t>
                </a:r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  <a:cs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18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k</m:t>
                    </m:r>
                    <m:r>
                      <a:rPr lang="en-US" altLang="zh-CN" sz="18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等线" panose="02010600030101010101" pitchFamily="2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等线" panose="0201060003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6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m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+1,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m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=0,1,…</m:t>
                            </m:r>
                          </m:e>
                          <m:e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6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m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−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1,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m</m:t>
                            </m:r>
                            <m:r>
                              <a:rPr lang="en-US" altLang="zh-CN" sz="18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等线" panose="02010600030101010101" pitchFamily="2" charset="-122"/>
                              </a:rPr>
                              <m:t>=1,2…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31" y="1709402"/>
                <a:ext cx="9021776" cy="2649187"/>
              </a:xfrm>
              <a:prstGeom prst="rect">
                <a:avLst/>
              </a:prstGeom>
              <a:blipFill rotWithShape="1">
                <a:blip r:embed="rId3"/>
                <a:stretch>
                  <a:fillRect l="-6" t="-23" r="3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355" y="4759960"/>
            <a:ext cx="7362825" cy="43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62015" y="155738"/>
            <a:ext cx="2067968" cy="619746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第二题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0892" y="1167985"/>
            <a:ext cx="10185307" cy="3904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以单相全桥结构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PWM</a:t>
            </a:r>
            <a:r>
              <a:rPr lang="zh-CN" alt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整流器为对象，直流侧采用恒压源，控制交流输出电流，使变流器工作于四个象限。可以改变输出电流与相角。</a:t>
            </a:r>
            <a:endParaRPr lang="en-US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参数设置：单相全桥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PWM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整流电路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系统频率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50Hz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，开关频率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20kHz,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交流电源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220V,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交流侧电感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4mH,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直流侧恒压源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520V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，交流侧电流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15A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超前交流电源电压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30°</a:t>
            </a:r>
            <a:endParaRPr lang="zh-CN" altLang="en-US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9930" y="860635"/>
            <a:ext cx="3109877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Simulink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仿真电路：</a:t>
            </a:r>
            <a:endParaRPr kumimoji="0" lang="zh-CN" altLang="zh-CN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5062015" y="155738"/>
            <a:ext cx="2067968" cy="619746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第二题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27178" y="1647922"/>
            <a:ext cx="6137642" cy="40930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第二题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理论计算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5800" y="1251056"/>
                <a:ext cx="9184063" cy="5341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的相位为</a:t>
                </a: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0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，则有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等线" panose="02010600030101010101" pitchFamily="2" charset="-122"/>
                  </a:rPr>
                  <a:t>=220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∠</a:t>
                </a: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0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°</a:t>
                </a:r>
                <a:r>
                  <a:rPr lang="zh-CN" altLang="en-US" sz="2000" kern="1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由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题知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acc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超前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等线" panose="02010600030101010101" pitchFamily="2" charset="-122"/>
                  </a:rPr>
                  <a:t>30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°，则有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acc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等线" panose="02010600030101010101" pitchFamily="2" charset="-122"/>
                  </a:rPr>
                  <a:t>=15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∠</a:t>
                </a: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30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°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为计算方便设阻感负载中电阻值为</a:t>
                </a: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R=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ω</a:t>
                </a: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L/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等线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等线" panose="02010600030101010101" pitchFamily="2" charset="-122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仿宋" panose="02010609060101010101" pitchFamily="49" charset="-122"/>
                    <a:cs typeface="等线" panose="02010600030101010101" pitchFamily="2" charset="-122"/>
                  </a:rPr>
                  <a:t>=0.7255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Ω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则电阻两端电压为：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=10.88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30°</m:t>
                    </m:r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17780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 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电</a:t>
                </a:r>
                <a:r>
                  <a:rPr lang="zh-CN" altLang="en-US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感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等线" panose="02010600030101010101" pitchFamily="2" charset="-122"/>
                  </a:rPr>
                  <a:t>两端电压为：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=18.84</m:t>
                    </m:r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120°</m:t>
                    </m:r>
                  </m:oMath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两端电压为：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=221.07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−5.647°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根据以下公式调整调制度</a:t>
                </a:r>
                <a:r>
                  <a:rPr lang="en-US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α</a:t>
                </a:r>
                <a:r>
                  <a:rPr lang="zh-CN" altLang="zh-CN" sz="20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000" kern="100" dirty="0"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=0.601</m:t>
                      </m:r>
                    </m:oMath>
                  </m:oMathPara>
                </a14:m>
                <a:endParaRPr lang="en-US" altLang="zh-CN" sz="2000" kern="100" dirty="0">
                  <a:effectLst/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所以，在电路中设置电阻为</a:t>
                </a:r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R=0.7255Ω</a:t>
                </a:r>
                <a:r>
                  <a:rPr lang="zh-CN" altLang="en-US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和调制度</a:t>
                </a:r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α=0.601</a:t>
                </a:r>
                <a:r>
                  <a:rPr lang="zh-CN" altLang="en-US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时，可满足交流测电流</a:t>
                </a:r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15A</a:t>
                </a:r>
                <a:r>
                  <a:rPr lang="zh-CN" altLang="en-US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且相位超前交流测电源电压</a:t>
                </a:r>
                <a:r>
                  <a:rPr lang="en-US" altLang="zh-CN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30°</a:t>
                </a:r>
                <a:r>
                  <a:rPr lang="zh-CN" altLang="en-US" sz="20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的条件。</a:t>
                </a:r>
                <a:endParaRPr lang="zh-CN" altLang="zh-CN" sz="20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51056"/>
                <a:ext cx="9184063" cy="5341527"/>
              </a:xfrm>
              <a:prstGeom prst="rect">
                <a:avLst/>
              </a:prstGeom>
              <a:blipFill rotWithShape="1">
                <a:blip r:embed="rId2"/>
                <a:stretch>
                  <a:fillRect t="-2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50" y="2135505"/>
            <a:ext cx="417195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第二题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仿真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6938454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）交流侧电压和电流波形：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229356" y="2004008"/>
            <a:ext cx="7733285" cy="31995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第二题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仿真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6938454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将交流侧电压和电流波形分开来看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931" y="1736710"/>
            <a:ext cx="205536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交流侧电流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26864" y="1738888"/>
            <a:ext cx="205536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交流侧电压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607938" y="2374385"/>
            <a:ext cx="4042440" cy="2747718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906761" y="2374385"/>
            <a:ext cx="3764381" cy="27477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第二题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谐波分析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1" y="860635"/>
            <a:ext cx="3129699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交流电流谐波分析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5860F7-9529-403D-8E02-3244099B3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54" y="1179472"/>
            <a:ext cx="5901179" cy="49591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4AF577-AD3D-4BD5-9BAF-AE9474CF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951" y="1179472"/>
            <a:ext cx="1847248" cy="28958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062015" y="155738"/>
            <a:ext cx="2067968" cy="619746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第一题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 txBox="1"/>
          <p:nvPr/>
        </p:nvSpPr>
        <p:spPr>
          <a:xfrm>
            <a:off x="3398986" y="1633492"/>
            <a:ext cx="6553621" cy="41049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0711" y="1410629"/>
            <a:ext cx="86305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lphaLcParenR"/>
            </a:pPr>
            <a:r>
              <a:rPr lang="zh-CN" alt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以三相桥式电压型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PWM</a:t>
            </a:r>
            <a:r>
              <a:rPr lang="zh-CN" alt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逆变器为对象，研究其在不同调制度下，输出电压的频谱成分变化，依仿真波形分析其工作时序。</a:t>
            </a:r>
            <a:endParaRPr lang="en-US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lphaLcParenR"/>
            </a:pPr>
            <a:endParaRPr lang="en-US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lphaLcParenR"/>
            </a:pP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参数设置：三相桥式逆变电路，直流侧电压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950V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，调制波频率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50Hz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，开关频率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25kHz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，阻感负载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R=10Ω</a:t>
            </a:r>
            <a:r>
              <a:rPr lang="zh-CN" altLang="en-US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L=2mH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第二题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谐波分析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-1" y="860635"/>
            <a:ext cx="3129699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交流电压谐波分析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121032" y="1681378"/>
            <a:ext cx="7783398" cy="3871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58721" y="1681378"/>
            <a:ext cx="1317396" cy="2353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而交流电压中，其他此谐波含量都很小。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第二题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谐波分析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85361" y="3877212"/>
            <a:ext cx="8700940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交流测单流平均值为</a:t>
            </a:r>
            <a:r>
              <a:rPr lang="en-US" altLang="zh-CN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16.38A</a:t>
            </a: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，与理论值误差为</a:t>
            </a:r>
            <a:r>
              <a:rPr lang="en-US" altLang="zh-CN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9.2%</a:t>
            </a: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206537" y="2444534"/>
            <a:ext cx="4295775" cy="8953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931" y="979835"/>
            <a:ext cx="6938454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）交流侧电流平均值：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E178-7079-495C-AE30-29A9B692A4C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1389250"/>
            <a:ext cx="12192000" cy="3265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highlight>
                <a:srgbClr val="FFFFFF"/>
              </a:highlight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95473" y="2386847"/>
            <a:ext cx="8017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汇报结束  感谢聆听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9930" y="860635"/>
            <a:ext cx="3109877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Simulink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仿真电路：</a:t>
            </a:r>
            <a:endParaRPr kumimoji="0" lang="zh-CN" altLang="zh-CN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5062015" y="155738"/>
            <a:ext cx="2067968" cy="619746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第一题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269807" y="1498310"/>
            <a:ext cx="5270500" cy="45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仿真结果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仿真波形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73669" y="1617510"/>
            <a:ext cx="7644660" cy="35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仿真结果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局部放大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17774" y="1617510"/>
            <a:ext cx="7756450" cy="394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仿真结果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工作时序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SDUPJMT`O]CORYJO`DR3Y{8"/>
          <p:cNvPicPr/>
          <p:nvPr/>
        </p:nvPicPr>
        <p:blipFill>
          <a:blip r:embed="rId2"/>
          <a:stretch>
            <a:fillRect/>
          </a:stretch>
        </p:blipFill>
        <p:spPr>
          <a:xfrm>
            <a:off x="2221373" y="1617510"/>
            <a:ext cx="6541626" cy="3494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04620" y="5222754"/>
            <a:ext cx="69467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图中，红色曲线为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相电压波形，蓝色曲线为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相电压波形，黄色曲线为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相电压波形，绿色曲线为三角波载波曲线。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结果分析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时序分析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872278"/>
            <a:ext cx="5344998" cy="28411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44998" y="1617510"/>
            <a:ext cx="6358378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三相桥式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逆变电路采用双极性控制方式。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U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W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三相的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控制通常共用一个三角波载波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     ,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三相的调制信号依次相差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120°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以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U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相为例，当     ＞    时，给上桥臂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导通信号，给下桥臂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关断信号，则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U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相相对于直流电源假想中点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N‘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的输出电压                    。当     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&lt;     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时，给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以导通信号，给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以关断信号，则                      。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V4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的驱动信号始终是互补的。当给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V1(V4)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加导通信号时，可能是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V1(V4)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导通，也可能是二极管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VD1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(VD4)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续流导通，这要由阻感负载中电流的方向来决定，这和单相桥式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PWM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逆变电路在双极性控制时的情况相同。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V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相及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W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相的控制方式都和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U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相相同。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103489" y="2771479"/>
          <a:ext cx="437954" cy="39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Equation" r:id="rId4" imgW="5486400" imgH="5486400" progId="Equation.DSMT4">
                  <p:embed/>
                </p:oleObj>
              </mc:Choice>
              <mc:Fallback>
                <p:oleObj name="Equation" r:id="rId4" imgW="5486400" imgH="5486400" progId="Equation.DSMT4">
                  <p:embed/>
                  <p:pic>
                    <p:nvPicPr>
                      <p:cNvPr id="0" name="图片 2356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3489" y="2771479"/>
                        <a:ext cx="437954" cy="39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666383" y="2771479"/>
          <a:ext cx="309622" cy="412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Equation" r:id="rId6" imgW="172085" imgH="229870" progId="Equation.DSMT4">
                  <p:embed/>
                </p:oleObj>
              </mc:Choice>
              <mc:Fallback>
                <p:oleObj name="Equation" r:id="rId6" imgW="172085" imgH="229870" progId="Equation.DSMT4">
                  <p:embed/>
                  <p:pic>
                    <p:nvPicPr>
                      <p:cNvPr id="0" name="图片 2356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6383" y="2771479"/>
                        <a:ext cx="309622" cy="412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494295" y="3467279"/>
          <a:ext cx="1397264" cy="412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Equation" r:id="rId8" imgW="838835" imgH="248920" progId="Equation.DSMT4">
                  <p:embed/>
                </p:oleObj>
              </mc:Choice>
              <mc:Fallback>
                <p:oleObj name="Equation" r:id="rId8" imgW="838835" imgH="248920" progId="Equation.DSMT4">
                  <p:embed/>
                  <p:pic>
                    <p:nvPicPr>
                      <p:cNvPr id="0" name="图片 2356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94295" y="3467279"/>
                        <a:ext cx="1397264" cy="412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8324849" y="3477636"/>
          <a:ext cx="4381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Equation" r:id="rId10" imgW="438785" imgH="393065" progId="Equation.DSMT4">
                  <p:embed/>
                </p:oleObj>
              </mc:Choice>
              <mc:Fallback>
                <p:oleObj name="Equation" r:id="rId10" imgW="438785" imgH="393065" progId="Equation.DSMT4">
                  <p:embed/>
                  <p:pic>
                    <p:nvPicPr>
                      <p:cNvPr id="0" name="图片 2356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24849" y="3477636"/>
                        <a:ext cx="438150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9040714" y="3477636"/>
          <a:ext cx="3111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Equation" r:id="rId12" imgW="312420" imgH="412750" progId="Equation.DSMT4">
                  <p:embed/>
                </p:oleObj>
              </mc:Choice>
              <mc:Fallback>
                <p:oleObj name="Equation" r:id="rId12" imgW="312420" imgH="412750" progId="Equation.DSMT4">
                  <p:embed/>
                  <p:pic>
                    <p:nvPicPr>
                      <p:cNvPr id="0" name="图片 2356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40714" y="3477636"/>
                        <a:ext cx="31115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221760" y="3867773"/>
                <a:ext cx="1637907" cy="386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’</m:t>
                              </m:r>
                            </m:sup>
                          </m:sSup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760" y="3867773"/>
                <a:ext cx="1637907" cy="386131"/>
              </a:xfrm>
              <a:prstGeom prst="rect">
                <a:avLst/>
              </a:prstGeom>
              <a:blipFill rotWithShape="1">
                <a:blip r:embed="rId14"/>
                <a:stretch>
                  <a:fillRect l="-25" t="-161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0294648" y="2025989"/>
          <a:ext cx="309622" cy="412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3" name="Equation" r:id="rId15" imgW="172085" imgH="229870" progId="Equation.DSMT4">
                  <p:embed/>
                </p:oleObj>
              </mc:Choice>
              <mc:Fallback>
                <p:oleObj name="Equation" r:id="rId15" imgW="172085" imgH="229870" progId="Equation.DSMT4">
                  <p:embed/>
                  <p:pic>
                    <p:nvPicPr>
                      <p:cNvPr id="0" name="图片 2356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94648" y="2025989"/>
                        <a:ext cx="309622" cy="412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结果分析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谐波分析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32656" y="1386677"/>
            <a:ext cx="1244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α=1</a:t>
            </a:r>
            <a:r>
              <a:rPr lang="zh-CN" altLang="en-US" sz="2400" dirty="0"/>
              <a:t>时</a:t>
            </a:r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618740" y="2527497"/>
            <a:ext cx="5684364" cy="285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848485"/>
            <a:ext cx="12403455" cy="477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2999" y="62039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1FE178-7079-495C-AE30-29A9B692A4C4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 Black" panose="02070A03080606020203" pitchFamily="18" charset="0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doni MT Black" panose="02070A030806060202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>
          <a:xfrm>
            <a:off x="4370805" y="240889"/>
            <a:ext cx="3450389" cy="619746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第一题</a:t>
            </a:r>
            <a:r>
              <a:rPr lang="en-US" altLang="zh-CN" sz="3600" b="1" dirty="0"/>
              <a:t>—</a:t>
            </a:r>
            <a:r>
              <a:rPr lang="zh-CN" altLang="en-US" sz="3600" b="1" dirty="0"/>
              <a:t>结果分析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931" y="979835"/>
            <a:ext cx="1791418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谐波分析</a:t>
            </a:r>
            <a:r>
              <a:rPr kumimoji="0" lang="zh-CN" altLang="en-US" sz="2800" b="1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kumimoji="0" lang="zh-CN" altLang="zh-CN" sz="2800" b="0" i="0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32656" y="1386677"/>
            <a:ext cx="1244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α=0.7</a:t>
            </a:r>
            <a:r>
              <a:rPr lang="zh-CN" altLang="en-US" sz="2400" dirty="0"/>
              <a:t>时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133090" y="2360493"/>
            <a:ext cx="5539981" cy="285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67945" y="1929765"/>
            <a:ext cx="1183894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891</Words>
  <Application>Microsoft Office PowerPoint</Application>
  <PresentationFormat>宽屏</PresentationFormat>
  <Paragraphs>102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等线</vt:lpstr>
      <vt:lpstr>等线 Light</vt:lpstr>
      <vt:lpstr>华文琥珀</vt:lpstr>
      <vt:lpstr>楷体</vt:lpstr>
      <vt:lpstr>宋体</vt:lpstr>
      <vt:lpstr>微软雅黑</vt:lpstr>
      <vt:lpstr>Arial</vt:lpstr>
      <vt:lpstr>Bodoni MT Black</vt:lpstr>
      <vt:lpstr>Calibri</vt:lpstr>
      <vt:lpstr>Calibri Light</vt:lpstr>
      <vt:lpstr>Cambria Math</vt:lpstr>
      <vt:lpstr>Times New Roman</vt:lpstr>
      <vt:lpstr>Office 主题​​</vt:lpstr>
      <vt:lpstr>自定义设计方案</vt:lpstr>
      <vt:lpstr>Equation</vt:lpstr>
      <vt:lpstr>PowerPoint 演示文稿</vt:lpstr>
      <vt:lpstr>第一题</vt:lpstr>
      <vt:lpstr>第一题</vt:lpstr>
      <vt:lpstr>第一题—仿真结果</vt:lpstr>
      <vt:lpstr>第一题—仿真结果</vt:lpstr>
      <vt:lpstr>第一题—仿真结果</vt:lpstr>
      <vt:lpstr>第一题—结果分析</vt:lpstr>
      <vt:lpstr>第一题—结果分析</vt:lpstr>
      <vt:lpstr>第一题—结果分析</vt:lpstr>
      <vt:lpstr>第一题—结果分析</vt:lpstr>
      <vt:lpstr>第一题—结果分析</vt:lpstr>
      <vt:lpstr>第一题—结果分析</vt:lpstr>
      <vt:lpstr>第一题—结果分析</vt:lpstr>
      <vt:lpstr>第二题</vt:lpstr>
      <vt:lpstr>第二题</vt:lpstr>
      <vt:lpstr>第二题—理论计算</vt:lpstr>
      <vt:lpstr>第二题—仿真</vt:lpstr>
      <vt:lpstr>第二题—仿真</vt:lpstr>
      <vt:lpstr>第二题—谐波分析</vt:lpstr>
      <vt:lpstr>第二题—谐波分析</vt:lpstr>
      <vt:lpstr>第二题—谐波分析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电力电子研讨课</dc:title>
  <dc:creator>1241160253@qq.com</dc:creator>
  <cp:lastModifiedBy>刘 欣彤</cp:lastModifiedBy>
  <cp:revision>44</cp:revision>
  <dcterms:created xsi:type="dcterms:W3CDTF">2020-10-12T15:30:00Z</dcterms:created>
  <dcterms:modified xsi:type="dcterms:W3CDTF">2020-12-08T04:49:05Z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2052-11.1.0.9991</vt:lpwstr>
  </property>
</Properties>
</file>